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69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15" r:id="rId13"/>
    <p:sldId id="306" r:id="rId14"/>
    <p:sldId id="320" r:id="rId15"/>
    <p:sldId id="319" r:id="rId16"/>
    <p:sldId id="30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4643"/>
    <a:srgbClr val="E02E2E"/>
    <a:srgbClr val="FECB10"/>
    <a:srgbClr val="C5FE0E"/>
    <a:srgbClr val="F11D1D"/>
    <a:srgbClr val="FE1610"/>
    <a:srgbClr val="FF260F"/>
    <a:srgbClr val="FF370F"/>
    <a:srgbClr val="FE4310"/>
    <a:srgbClr val="FE4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3103" autoAdjust="0"/>
  </p:normalViewPr>
  <p:slideViewPr>
    <p:cSldViewPr>
      <p:cViewPr varScale="1">
        <p:scale>
          <a:sx n="66" d="100"/>
          <a:sy n="66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&#1070;&#1075;%20&#1087;&#1086;&#1083;&#1080;&#1074;\&#1054;&#1087;&#1099;&#1090;&#1099;\&#1056;&#1077;&#1075;&#1091;&#1083;&#1103;&#1090;&#1086;&#1088;&#1099;%20&#1088;&#1086;&#1089;&#1090;&#1072;%20&#1076;&#1083;&#1103;%20&#1087;&#1088;&#1077;&#1076;&#1086;&#1090;&#1074;&#1088;&#1072;&#1097;&#1077;&#1085;&#1080;&#1103;%20&#1089;&#1077;&#1090;&#1082;&#1080;\&#1056;&#1077;&#1075;&#1091;&#1083;&#1103;&#1090;&#1086;&#1088;&#1099;%20&#1085;&#1072;%20&#1089;&#1077;&#1090;&#1082;&#1091;%20&#1050;&#1041;&#1056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&#1070;&#1075;%20&#1087;&#1086;&#1083;&#1080;&#1074;\&#1054;&#1087;&#1099;&#1090;&#1099;\&#1041;&#1077;&#1088;&#1077;&#1083;&#1080;&#1085;%20&#1085;&#1072;%20&#1095;&#1077;&#1088;&#1077;&#1096;&#1085;&#1077;\2016&#1075;\&#1041;&#1077;&#1088;&#1077;&#1083;&#1080;&#1085;%20&#1095;&#1077;&#1088;&#1077;&#1096;&#1085;&#1103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&#1070;&#1075;%20&#1087;&#1086;&#1083;&#1080;&#1074;\&#1054;&#1087;&#1099;&#1090;&#1099;\&#1041;&#1077;&#1088;&#1077;&#1083;&#1080;&#1085;%20&#1085;&#1072;%20&#1057;&#1090;&#1077;&#1085;&#1083;&#1077;&#1077;%202016&#1075;\&#1041;&#1077;&#1088;&#1077;&#1083;&#1080;&#1085;%20&#1085;&#1072;%20&#1089;&#1090;&#1077;&#1085;&#1083;&#1077;&#1077;%202016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400" dirty="0"/>
              <a:t>Влияние регуляторов роста на степень повреждения плодов </a:t>
            </a:r>
            <a:r>
              <a:rPr lang="ru-RU" sz="2400" dirty="0" smtClean="0"/>
              <a:t>яблони сорта Голден </a:t>
            </a:r>
            <a:r>
              <a:rPr lang="ru-RU" sz="2400" dirty="0" err="1" smtClean="0"/>
              <a:t>Делишес</a:t>
            </a:r>
            <a:r>
              <a:rPr lang="ru-RU" sz="2400" dirty="0" smtClean="0"/>
              <a:t> «сеткой»</a:t>
            </a:r>
            <a:endParaRPr lang="ru-RU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072182697420041E-2"/>
          <c:y val="0.1965855689476802"/>
          <c:w val="0.92292781730257989"/>
          <c:h val="0.533479543933471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Лист1!$A$33:$B$33</c:f>
              <c:strCache>
                <c:ptCount val="2"/>
                <c:pt idx="0">
                  <c:v>1</c:v>
                </c:pt>
                <c:pt idx="1">
                  <c:v>Эпллин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Лист1!$C$31:$F$32</c:f>
              <c:multiLvlStrCache>
                <c:ptCount val="4"/>
                <c:lvl>
                  <c:pt idx="0">
                    <c:v>сильная сетка</c:v>
                  </c:pt>
                  <c:pt idx="1">
                    <c:v>средняя сетка</c:v>
                  </c:pt>
                  <c:pt idx="2">
                    <c:v>слабая сетка</c:v>
                  </c:pt>
                  <c:pt idx="3">
                    <c:v>без сетки</c:v>
                  </c:pt>
                </c:lvl>
                <c:lvl>
                  <c:pt idx="0">
                    <c:v>степень повреждения</c:v>
                  </c:pt>
                </c:lvl>
              </c:multiLvlStrCache>
            </c:multiLvlStrRef>
          </c:cat>
          <c:val>
            <c:numRef>
              <c:f>Лист1!$C$33:$F$33</c:f>
              <c:numCache>
                <c:formatCode>General</c:formatCode>
                <c:ptCount val="4"/>
                <c:pt idx="0">
                  <c:v>5.13</c:v>
                </c:pt>
                <c:pt idx="1">
                  <c:v>19.75</c:v>
                </c:pt>
                <c:pt idx="2">
                  <c:v>29.33</c:v>
                </c:pt>
                <c:pt idx="3">
                  <c:v>45.79</c:v>
                </c:pt>
              </c:numCache>
            </c:numRef>
          </c:val>
        </c:ser>
        <c:ser>
          <c:idx val="1"/>
          <c:order val="1"/>
          <c:tx>
            <c:strRef>
              <c:f>Лист1!$A$34:$B$34</c:f>
              <c:strCache>
                <c:ptCount val="2"/>
                <c:pt idx="0">
                  <c:v>2</c:v>
                </c:pt>
                <c:pt idx="1">
                  <c:v>Берелин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1.0718113612004209E-2"/>
                  <c:y val="3.8149731990622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Лист1!$C$31:$F$32</c:f>
              <c:multiLvlStrCache>
                <c:ptCount val="4"/>
                <c:lvl>
                  <c:pt idx="0">
                    <c:v>сильная сетка</c:v>
                  </c:pt>
                  <c:pt idx="1">
                    <c:v>средняя сетка</c:v>
                  </c:pt>
                  <c:pt idx="2">
                    <c:v>слабая сетка</c:v>
                  </c:pt>
                  <c:pt idx="3">
                    <c:v>без сетки</c:v>
                  </c:pt>
                </c:lvl>
                <c:lvl>
                  <c:pt idx="0">
                    <c:v>степень повреждения</c:v>
                  </c:pt>
                </c:lvl>
              </c:multiLvlStrCache>
            </c:multiLvlStrRef>
          </c:cat>
          <c:val>
            <c:numRef>
              <c:f>Лист1!$C$34:$F$34</c:f>
              <c:numCache>
                <c:formatCode>General</c:formatCode>
                <c:ptCount val="4"/>
                <c:pt idx="0">
                  <c:v>5.5</c:v>
                </c:pt>
                <c:pt idx="1">
                  <c:v>18.41</c:v>
                </c:pt>
                <c:pt idx="2">
                  <c:v>35.44</c:v>
                </c:pt>
                <c:pt idx="3">
                  <c:v>40.650000000000006</c:v>
                </c:pt>
              </c:numCache>
            </c:numRef>
          </c:val>
        </c:ser>
        <c:ser>
          <c:idx val="2"/>
          <c:order val="2"/>
          <c:tx>
            <c:strRef>
              <c:f>Лист1!$A$35:$B$35</c:f>
              <c:strCache>
                <c:ptCount val="2"/>
                <c:pt idx="0">
                  <c:v>3</c:v>
                </c:pt>
                <c:pt idx="1">
                  <c:v>Контроль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2.3579849946409433E-2"/>
                  <c:y val="1.525989279624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Лист1!$C$31:$F$32</c:f>
              <c:multiLvlStrCache>
                <c:ptCount val="4"/>
                <c:lvl>
                  <c:pt idx="0">
                    <c:v>сильная сетка</c:v>
                  </c:pt>
                  <c:pt idx="1">
                    <c:v>средняя сетка</c:v>
                  </c:pt>
                  <c:pt idx="2">
                    <c:v>слабая сетка</c:v>
                  </c:pt>
                  <c:pt idx="3">
                    <c:v>без сетки</c:v>
                  </c:pt>
                </c:lvl>
                <c:lvl>
                  <c:pt idx="0">
                    <c:v>степень повреждения</c:v>
                  </c:pt>
                </c:lvl>
              </c:multiLvlStrCache>
            </c:multiLvlStrRef>
          </c:cat>
          <c:val>
            <c:numRef>
              <c:f>Лист1!$C$35:$F$35</c:f>
              <c:numCache>
                <c:formatCode>General</c:formatCode>
                <c:ptCount val="4"/>
                <c:pt idx="0">
                  <c:v>17.690000000000001</c:v>
                </c:pt>
                <c:pt idx="1">
                  <c:v>18.64</c:v>
                </c:pt>
                <c:pt idx="2">
                  <c:v>29.47</c:v>
                </c:pt>
                <c:pt idx="3">
                  <c:v>34.200000000000003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4723768"/>
        <c:axId val="124550360"/>
        <c:axId val="0"/>
      </c:bar3DChart>
      <c:catAx>
        <c:axId val="12472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550360"/>
        <c:crosses val="autoZero"/>
        <c:auto val="1"/>
        <c:lblAlgn val="ctr"/>
        <c:lblOffset val="100"/>
        <c:noMultiLvlLbl val="0"/>
      </c:catAx>
      <c:valAx>
        <c:axId val="124550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800"/>
                  <a:t>количество поврежденных плодов, %</a:t>
                </a:r>
              </a:p>
            </c:rich>
          </c:tx>
          <c:layout>
            <c:manualLayout>
              <c:xMode val="edge"/>
              <c:yMode val="edge"/>
              <c:x val="1.1099914761458678E-2"/>
              <c:y val="0.150805890558932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723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/>
              <a:t>Влияние</a:t>
            </a:r>
            <a:r>
              <a:rPr lang="ru-RU" sz="2400" baseline="0"/>
              <a:t> кратности пременения регулятора роста Берелин на среднюю массу плодов черешни сорта Василиса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Лист1!$B$77</c:f>
              <c:strCache>
                <c:ptCount val="1"/>
                <c:pt idx="0">
                  <c:v>Берелин 1р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Лист1!$C$76</c:f>
              <c:strCache>
                <c:ptCount val="1"/>
                <c:pt idx="0">
                  <c:v> Средняя масса 1 плода, г</c:v>
                </c:pt>
              </c:strCache>
            </c:strRef>
          </c:cat>
          <c:val>
            <c:numRef>
              <c:f>Лист1!$C$77</c:f>
              <c:numCache>
                <c:formatCode>General</c:formatCode>
                <c:ptCount val="1"/>
                <c:pt idx="0">
                  <c:v>8.2899999999999991</c:v>
                </c:pt>
              </c:numCache>
            </c:numRef>
          </c:val>
        </c:ser>
        <c:ser>
          <c:idx val="1"/>
          <c:order val="1"/>
          <c:tx>
            <c:strRef>
              <c:f>Лист1!$B$78</c:f>
              <c:strCache>
                <c:ptCount val="1"/>
                <c:pt idx="0">
                  <c:v>Берелин 2р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Лист1!$C$76</c:f>
              <c:strCache>
                <c:ptCount val="1"/>
                <c:pt idx="0">
                  <c:v> Средняя масса 1 плода, г</c:v>
                </c:pt>
              </c:strCache>
            </c:strRef>
          </c:cat>
          <c:val>
            <c:numRef>
              <c:f>Лист1!$C$78</c:f>
              <c:numCache>
                <c:formatCode>General</c:formatCode>
                <c:ptCount val="1"/>
                <c:pt idx="0">
                  <c:v>9.4499999999999993</c:v>
                </c:pt>
              </c:numCache>
            </c:numRef>
          </c:val>
        </c:ser>
        <c:ser>
          <c:idx val="2"/>
          <c:order val="2"/>
          <c:tx>
            <c:strRef>
              <c:f>Лист1!$B$79</c:f>
              <c:strCache>
                <c:ptCount val="1"/>
                <c:pt idx="0">
                  <c:v>Берелин 3р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Лист1!$C$76</c:f>
              <c:strCache>
                <c:ptCount val="1"/>
                <c:pt idx="0">
                  <c:v> Средняя масса 1 плода, г</c:v>
                </c:pt>
              </c:strCache>
            </c:strRef>
          </c:cat>
          <c:val>
            <c:numRef>
              <c:f>Лист1!$C$79</c:f>
              <c:numCache>
                <c:formatCode>General</c:formatCode>
                <c:ptCount val="1"/>
                <c:pt idx="0">
                  <c:v>8.57</c:v>
                </c:pt>
              </c:numCache>
            </c:numRef>
          </c:val>
        </c:ser>
        <c:ser>
          <c:idx val="3"/>
          <c:order val="3"/>
          <c:tx>
            <c:strRef>
              <c:f>Лист1!$B$80</c:f>
              <c:strCache>
                <c:ptCount val="1"/>
                <c:pt idx="0">
                  <c:v>Контроль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Лист1!$C$76</c:f>
              <c:strCache>
                <c:ptCount val="1"/>
                <c:pt idx="0">
                  <c:v> Средняя масса 1 плода, г</c:v>
                </c:pt>
              </c:strCache>
            </c:strRef>
          </c:cat>
          <c:val>
            <c:numRef>
              <c:f>Лист1!$C$80</c:f>
              <c:numCache>
                <c:formatCode>General</c:formatCode>
                <c:ptCount val="1"/>
                <c:pt idx="0">
                  <c:v>8.26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904200"/>
        <c:axId val="125888800"/>
        <c:axId val="0"/>
      </c:bar3DChart>
      <c:catAx>
        <c:axId val="124904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5888800"/>
        <c:crosses val="autoZero"/>
        <c:auto val="1"/>
        <c:lblAlgn val="ctr"/>
        <c:lblOffset val="100"/>
        <c:noMultiLvlLbl val="0"/>
      </c:catAx>
      <c:valAx>
        <c:axId val="12588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800"/>
                  <a:t>Средняя масса плода, г</a:t>
                </a:r>
              </a:p>
              <a:p>
                <a:pPr>
                  <a:defRPr sz="1800"/>
                </a:pPr>
                <a:endParaRPr lang="ru-RU" sz="18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4904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400"/>
              <a:t>Влияние</a:t>
            </a:r>
            <a:r>
              <a:rPr lang="ru-RU" sz="2400" baseline="0"/>
              <a:t> применения регулятора роста берелин на товарные качества плодов сливы сорта стенлей</a:t>
            </a:r>
            <a:endParaRPr lang="ru-RU" sz="2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092090126186698E-2"/>
          <c:y val="0.20956483230258366"/>
          <c:w val="0.95026224684712446"/>
          <c:h val="0.557581102099766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Лист1!$F$92</c:f>
              <c:strCache>
                <c:ptCount val="1"/>
                <c:pt idx="0">
                  <c:v>Контроль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Лист1!$G$91:$I$91</c:f>
              <c:strCache>
                <c:ptCount val="3"/>
                <c:pt idx="0">
                  <c:v>Средняя масса 1 плода, г</c:v>
                </c:pt>
                <c:pt idx="1">
                  <c:v>Средний диаметр плода, мм</c:v>
                </c:pt>
                <c:pt idx="2">
                  <c:v>Содержание сахара, брикс</c:v>
                </c:pt>
              </c:strCache>
            </c:strRef>
          </c:cat>
          <c:val>
            <c:numRef>
              <c:f>Лист1!$G$92:$I$92</c:f>
              <c:numCache>
                <c:formatCode>General</c:formatCode>
                <c:ptCount val="3"/>
                <c:pt idx="0">
                  <c:v>28.7</c:v>
                </c:pt>
                <c:pt idx="1">
                  <c:v>37.5</c:v>
                </c:pt>
                <c:pt idx="2">
                  <c:v>11.67</c:v>
                </c:pt>
              </c:numCache>
            </c:numRef>
          </c:val>
        </c:ser>
        <c:ser>
          <c:idx val="1"/>
          <c:order val="1"/>
          <c:tx>
            <c:strRef>
              <c:f>Лист1!$F$93</c:f>
              <c:strCache>
                <c:ptCount val="1"/>
                <c:pt idx="0">
                  <c:v>Берелин 3 обработки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Лист1!$G$91:$I$91</c:f>
              <c:strCache>
                <c:ptCount val="3"/>
                <c:pt idx="0">
                  <c:v>Средняя масса 1 плода, г</c:v>
                </c:pt>
                <c:pt idx="1">
                  <c:v>Средний диаметр плода, мм</c:v>
                </c:pt>
                <c:pt idx="2">
                  <c:v>Содержание сахара, брикс</c:v>
                </c:pt>
              </c:strCache>
            </c:strRef>
          </c:cat>
          <c:val>
            <c:numRef>
              <c:f>Лист1!$G$93:$I$93</c:f>
              <c:numCache>
                <c:formatCode>General</c:formatCode>
                <c:ptCount val="3"/>
                <c:pt idx="0">
                  <c:v>31.9</c:v>
                </c:pt>
                <c:pt idx="1">
                  <c:v>38.9</c:v>
                </c:pt>
                <c:pt idx="2">
                  <c:v>10.74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037152"/>
        <c:axId val="126054800"/>
        <c:axId val="0"/>
      </c:bar3DChart>
      <c:catAx>
        <c:axId val="12603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054800"/>
        <c:crosses val="autoZero"/>
        <c:auto val="1"/>
        <c:lblAlgn val="ctr"/>
        <c:lblOffset val="100"/>
        <c:noMultiLvlLbl val="0"/>
      </c:catAx>
      <c:valAx>
        <c:axId val="12605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03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36544684999158"/>
          <c:y val="0.91229508449678431"/>
          <c:w val="0.47842432830043974"/>
          <c:h val="5.4390715846387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49093-E748-4B80-92F3-31F7959F936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9E348-81E9-4A08-82BC-2AEA2004AC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33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/>
          <a:lstStyle>
            <a:lvl1pPr marL="640064" indent="-457189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A069-A131-451D-B11F-040DA17F9A2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97D3-385D-4B27-BB26-DA1E43489BA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31047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91CF-A6FE-4E94-929E-7F7B817931A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F954C-16ED-4389-B220-E939F4ED88F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75440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3C81B-1D95-484D-868F-222A3D81720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7B27E-FBE1-4345-B144-A0EF8C0F687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98318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F740-3E78-4CAF-8A54-D11430649D6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C1D9-7AF2-4943-B045-E285E3C118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26979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3400-1B64-4C7E-AE50-3E19DEDABCB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B389C-1FF1-47D0-B04E-626D11DAFA5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16750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FDD4B-A236-4707-BC04-48C1919CAA2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86479-589D-47CF-8E97-09551017CBF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49765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665C3-596D-4E56-A1D7-535F005B293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41A9-9918-4C45-9990-47F1FE06F11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29461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/>
          <a:lstStyle>
            <a:lvl1pPr marL="228594" indent="-228594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011FC-0CFB-44B4-A0DA-D269FCBEE16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C32C-A51E-4176-A0B0-D28D1B82CA8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4796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5" cy="2163020"/>
          </a:xfrm>
        </p:spPr>
        <p:txBody>
          <a:bodyPr anchor="b"/>
          <a:lstStyle>
            <a:lvl1pPr marL="182875" indent="-182875">
              <a:buFont typeface="Georgia" pitchFamily="18" charset="0"/>
              <a:buChar char="*"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C80F8-EEDD-4C1E-9388-F6AC6D5C71C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78C1-4AF0-4B9C-9468-CCB59D3EC27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18156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0B4A-16B8-462A-8BE7-A56F2D8E9FC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0FD1-5EC3-40D5-B108-836D452E25B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047310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F0D4-9B9E-4C67-B49E-A94FB5C245E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AD89-CA80-42B6-BAF6-6613C091234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58551"/>
      </p:ext>
    </p:extLst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A069-A131-451D-B11F-040DA17F9A2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97D3-385D-4B27-BB26-DA1E43489BA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56682"/>
      </p:ext>
    </p:extLst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91CF-A6FE-4E94-929E-7F7B817931A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F954C-16ED-4389-B220-E939F4ED88F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96266"/>
      </p:ext>
    </p:extLst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3C81B-1D95-484D-868F-222A3D81720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7B27E-FBE1-4345-B144-A0EF8C0F687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08517"/>
      </p:ext>
    </p:extLst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F740-3E78-4CAF-8A54-D11430649D6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C1D9-7AF2-4943-B045-E285E3C118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35641"/>
      </p:ext>
    </p:extLst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3400-1B64-4C7E-AE50-3E19DEDABCB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B389C-1FF1-47D0-B04E-626D11DAFA5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89185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FDD4B-A236-4707-BC04-48C1919CAA2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86479-589D-47CF-8E97-09551017CBF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27606"/>
      </p:ext>
    </p:extLst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665C3-596D-4E56-A1D7-535F005B293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41A9-9918-4C45-9990-47F1FE06F11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74167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7" y="1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5" y="4246564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tIns="45720" bIns="0" anchor="t"/>
          <a:lstStyle>
            <a:lvl1pPr marL="548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5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1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1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3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9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011FC-0CFB-44B4-A0DA-D269FCBEE16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C32C-A51E-4176-A0B0-D28D1B82CA8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89205"/>
      </p:ext>
    </p:extLst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C80F8-EEDD-4C1E-9388-F6AC6D5C71C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78C1-4AF0-4B9C-9468-CCB59D3EC27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68238"/>
      </p:ext>
    </p:extLst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0B4A-16B8-462A-8BE7-A56F2D8E9FC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0FD1-5EC3-40D5-B108-836D452E25B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36125"/>
      </p:ext>
    </p:extLst>
  </p:cSld>
  <p:clrMapOvr>
    <a:masterClrMapping/>
  </p:clrMapOvr>
  <p:transition spd="slow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F0D4-9B9E-4C67-B49E-A94FB5C245E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AD89-CA80-42B6-BAF6-6613C091234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54581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6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09750"/>
            <a:ext cx="4040188" cy="639762"/>
          </a:xfrm>
        </p:spPr>
        <p:txBody>
          <a:bodyPr anchor="ctr"/>
          <a:lstStyle>
            <a:lvl1pPr marL="73150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5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1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3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5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1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3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1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3" y="1219200"/>
            <a:ext cx="132763" cy="128467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2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1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3" y="1371600"/>
            <a:ext cx="132763" cy="128467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9" y="1474763"/>
            <a:ext cx="132763" cy="128467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00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00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00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6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70" indent="-342891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45" indent="-285744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71" indent="-228594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40" indent="-228594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291" indent="-210307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885" indent="-210307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04" indent="-18287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24" indent="-18287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943" indent="-18287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6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9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4B0AA8-D67A-45D4-8951-5A78614440C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9A0E06-1BB9-4173-965B-9C3565F0A62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1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marL="319080" indent="-319080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0" indent="-319080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0" indent="-319080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0" indent="-319080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0" indent="-319080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558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74" indent="-182558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05" indent="-182558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35" indent="-182558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28" indent="-182558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166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11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943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87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4B0AA8-D67A-45D4-8951-5A78614440C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9A0E06-1BB9-4173-965B-9C3565F0A62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2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259632" y="2636912"/>
            <a:ext cx="734481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Регуляторы роста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российского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производства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3688400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556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57385"/>
              </p:ext>
            </p:extLst>
          </p:nvPr>
        </p:nvGraphicFramePr>
        <p:xfrm>
          <a:off x="107504" y="188640"/>
          <a:ext cx="892899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739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06" y="3645024"/>
            <a:ext cx="3568790" cy="2676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6503" y="6309320"/>
            <a:ext cx="1197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3600400" cy="2700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3911" y="3306211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Эпллин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45" y="633119"/>
            <a:ext cx="3583822" cy="26878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59076" y="3306211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Берелин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116632"/>
            <a:ext cx="6207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регуляторов роста на внешний вид плодов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966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652066"/>
              </p:ext>
            </p:extLst>
          </p:nvPr>
        </p:nvGraphicFramePr>
        <p:xfrm>
          <a:off x="107504" y="116632"/>
          <a:ext cx="8928992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5950260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131292"/>
              </p:ext>
            </p:extLst>
          </p:nvPr>
        </p:nvGraphicFramePr>
        <p:xfrm>
          <a:off x="107504" y="188640"/>
          <a:ext cx="8928992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2074361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1908176" y="2708920"/>
            <a:ext cx="55011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\\SERVER-SOUTH\Public\Temp\Нина Бородина\Нина\2.ЮГПОЛИВ\Логотипы\2016\лого_ЮГПОЛИ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589240"/>
            <a:ext cx="3691160" cy="925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252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1331913" y="3716338"/>
            <a:ext cx="236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2124075" y="3716338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0" y="30163"/>
            <a:ext cx="93773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Обстактин</a:t>
            </a:r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7,5%ВР» (</a:t>
            </a:r>
            <a:r>
              <a:rPr lang="ru-RU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Обстормон</a:t>
            </a:r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24)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124744"/>
            <a:ext cx="9144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Действующее вещество 2-(1-нафтил) уксусная кислота</a:t>
            </a:r>
          </a:p>
          <a:p>
            <a:pPr algn="just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Назначение:  для предотвращения преждевременного опадания плодов, для улучшения окраски плодов перед уборкой</a:t>
            </a:r>
          </a:p>
          <a:p>
            <a:pPr marL="457200" indent="-457200" algn="just">
              <a:buFontTx/>
              <a:buAutoNum type="arabicPeriod" startAt="3"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применения: яблоня</a:t>
            </a:r>
          </a:p>
          <a:p>
            <a:pPr marL="457200" indent="-457200" algn="just">
              <a:buFontTx/>
              <a:buAutoNum type="arabicPeriod" startAt="3"/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Упаковка: пластиковые канистры по 5,0 л.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4669"/>
            <a:ext cx="7920880" cy="426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0" y="6093296"/>
            <a:ext cx="9145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Рисунок 1 – Осыпаемость плодов яблони в зависимости от концентрации препарата, сорт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Санрайз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1259632" y="3175"/>
            <a:ext cx="67722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Эсфон</a:t>
            </a:r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(ХЭФК 65%, </a:t>
            </a:r>
            <a:r>
              <a:rPr lang="ru-RU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Этрел</a:t>
            </a:r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804863"/>
            <a:ext cx="87884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Действующее вещество </a:t>
            </a: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2-xлорэтилфосфоновая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кислота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	Назначение:  - на яблоне для химического прореживания завязей, улучшения окраски, подготовке деревьев к перезимовке;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- на овощных для дружного созревания томатов, для снижения потерь при хранении лука и картофеля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Упаковка: пластиковые канистры по 5,0 л.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23" y="1494413"/>
            <a:ext cx="6120680" cy="268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4255840" y="3713723"/>
            <a:ext cx="48881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Рисунок 4 – Изменение накопления антоцианов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кожице плодов, сорт Слава Победителям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10" y="4175388"/>
            <a:ext cx="2013142" cy="138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" y="4175388"/>
            <a:ext cx="2004980" cy="141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370491" y="5519068"/>
            <a:ext cx="14001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обработка</a:t>
            </a: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2771800" y="5519067"/>
            <a:ext cx="1274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0" y="5802312"/>
            <a:ext cx="52137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Рисунок 5 – Обработка плодов препаратом «ХЭФК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65%» в концентрации - 0,05% при 2-кратной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обработке с интервалом 2-3 дня. </a:t>
            </a:r>
          </a:p>
        </p:txBody>
      </p:sp>
    </p:spTree>
    <p:extLst>
      <p:ext uri="{BB962C8B-B14F-4D97-AF65-F5344CB8AC3E}">
        <p14:creationId xmlns:p14="http://schemas.microsoft.com/office/powerpoint/2010/main" val="237264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51520" y="1082384"/>
            <a:ext cx="87852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Действующее вещество N-(1,2,4-триазол-4-ил)-N"-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фенилмочевина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Назначение: для стимуляции возобновления роста побегов, образования почек и выхода их из состояния покоя, увеличения количества побегов с бутонами, увеличения размеров и окраски цветков, утолщения побегов у декоративных культур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Упаковка:  пластиковые флаконы 50,100,150 гр.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3239955" y="281345"/>
            <a:ext cx="30146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Цитодеф</a:t>
            </a:r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80" y="3758909"/>
            <a:ext cx="4057103" cy="304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9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203848" y="20638"/>
            <a:ext cx="2517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Корневин</a:t>
            </a:r>
            <a:endParaRPr lang="ru-RU" sz="4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106090" y="809626"/>
            <a:ext cx="89281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1.Действующее вещество 4-(индолил-3-ил) масляная кислота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Назначение: для укоренения черенков семечковых, косточковых, ягодных, цитрусовых, декоративных, хвойных культур, виноградной лозы, улучшения приживаемости при пересадках их сеянцев, саженцев а так же рассады овощных и цветочных культур.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Препаративная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форма: 0,5% смачивающийся порошок.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Упаковка: полиэтиленовый пакет (30х40) весом 1 кг.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 r="50689" b="10449"/>
          <a:stretch/>
        </p:blipFill>
        <p:spPr>
          <a:xfrm rot="486253">
            <a:off x="5632291" y="2763356"/>
            <a:ext cx="3045143" cy="3051984"/>
          </a:xfrm>
          <a:prstGeom prst="ellipse">
            <a:avLst/>
          </a:prstGeom>
        </p:spPr>
      </p:pic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-9748" y="621166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Рисунок 6 – Развитие корневой системы гибискуса сирийского при обработке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Корневином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по сравнению с контролем (через 47 дней после черенкования)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558925" y="5738594"/>
            <a:ext cx="1373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453188" y="5749706"/>
            <a:ext cx="1403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корневин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9" t="9598" b="12759"/>
          <a:stretch/>
        </p:blipFill>
        <p:spPr>
          <a:xfrm rot="21174472">
            <a:off x="644446" y="2777352"/>
            <a:ext cx="3007290" cy="30519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5155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3501231" y="0"/>
            <a:ext cx="21415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Этамон</a:t>
            </a:r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-1" y="769938"/>
            <a:ext cx="914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1.Действующее вещество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диметил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фосфорнокислый(2гидроксиэтил)аммония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Назначение: для усиления роста корневой системы и образования новых корней, для увеличения эффективности внекорневых подкормок,  для улучшения приживаемости растений, для устранения нарушений корневой системы при отравлении аммиаком, фенолом, гербицидами или переохлаждении растений, для повышения всхожести семян и луковиц, для увеличения образования побегов (усов) земляники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Область применения: на цветочных, декоративных, овощных (огурцы, томаты, перец, баклажаны) и плодовых культур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Препаративная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форма: 0,5% смачивающийся порошок.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Упаковка: пластиковые бутыли по 0,5л.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502" y="2924944"/>
            <a:ext cx="3058498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44" y="4603823"/>
            <a:ext cx="2791248" cy="208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7935"/>
            <a:ext cx="4975523" cy="287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1360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39688" y="50800"/>
            <a:ext cx="9104312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Эпллин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Действующее вещество (18% 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Gibberellic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acid A4+ A7 (GA4 / 7) + 18%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Фенилгетарилмочевина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(ФГМ) (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цитодеф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уперцитокинин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аналог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benzylaminopurine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 6-benzyladenine  (6- BA).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Назначение препарата – Нормирование нагрузки урожаем, предотвращение появления сетки,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кронирование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саженцев в питомнике.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Культура применения - яблоня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Препаративная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форма - ВРП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Упаковка – флаконы по 100г 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38" y="3525417"/>
            <a:ext cx="2735262" cy="33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 descr="C:\Users\Роман\Desktop\эпллин и берелин упаковка\Эпллин_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21080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4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-9541" y="1086322"/>
            <a:ext cx="8758005" cy="5511029"/>
            <a:chOff x="-324544" y="2276872"/>
            <a:chExt cx="7248887" cy="460851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2" cstate="print"/>
            <a:srcRect l="-3984" t="11461" r="43418" b="-185"/>
            <a:stretch/>
          </p:blipFill>
          <p:spPr>
            <a:xfrm>
              <a:off x="-324544" y="2276872"/>
              <a:ext cx="5549678" cy="4608512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2" cstate="print"/>
            <a:srcRect l="81434" t="11276"/>
            <a:stretch/>
          </p:blipFill>
          <p:spPr>
            <a:xfrm>
              <a:off x="5223122" y="2276872"/>
              <a:ext cx="1701221" cy="4608512"/>
            </a:xfrm>
            <a:prstGeom prst="rect">
              <a:avLst/>
            </a:prstGeom>
          </p:spPr>
        </p:pic>
      </p:grp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/>
          <a:srcRect b="90203"/>
          <a:stretch/>
        </p:blipFill>
        <p:spPr>
          <a:xfrm>
            <a:off x="0" y="542724"/>
            <a:ext cx="9163082" cy="50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499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Роман\Desktop\эпллин и берелин упаковка\Берелин_P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2368944"/>
            <a:ext cx="2612876" cy="451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89595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Берелин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495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Берелин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1%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Гебереллин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Регулекс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Гиб Плюс)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916832"/>
            <a:ext cx="67292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Действующее вещество :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20%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Gibberelletic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acid A4+A7 (GA 4/7)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Назначение :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предотвращение образования сетки на плодах.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Культура применения - яблоня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Препаративная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форма - ВРП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Упаковка – флаконы по 5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0г 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25417"/>
            <a:ext cx="2735262" cy="33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50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4717</TotalTime>
  <Words>564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Arial</vt:lpstr>
      <vt:lpstr>Calibri</vt:lpstr>
      <vt:lpstr>Consolas</vt:lpstr>
      <vt:lpstr>Corbel</vt:lpstr>
      <vt:lpstr>Georgia</vt:lpstr>
      <vt:lpstr>Times New Roman</vt:lpstr>
      <vt:lpstr>Trebuchet MS</vt:lpstr>
      <vt:lpstr>Wingdings</vt:lpstr>
      <vt:lpstr>Wingdings 2</vt:lpstr>
      <vt:lpstr>Wingdings 3</vt:lpstr>
      <vt:lpstr>Метро</vt:lpstr>
      <vt:lpstr>Воздушный поток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Роман</cp:lastModifiedBy>
  <cp:revision>222</cp:revision>
  <dcterms:created xsi:type="dcterms:W3CDTF">2014-10-08T14:58:48Z</dcterms:created>
  <dcterms:modified xsi:type="dcterms:W3CDTF">2017-02-07T02:46:26Z</dcterms:modified>
</cp:coreProperties>
</file>